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3"/>
  </p:notesMasterIdLst>
  <p:sldIdLst>
    <p:sldId id="256" r:id="rId3"/>
    <p:sldId id="260" r:id="rId4"/>
    <p:sldId id="261" r:id="rId5"/>
    <p:sldId id="262" r:id="rId6"/>
    <p:sldId id="263" r:id="rId7"/>
    <p:sldId id="264" r:id="rId8"/>
    <p:sldId id="267" r:id="rId9"/>
    <p:sldId id="275" r:id="rId10"/>
    <p:sldId id="265" r:id="rId11"/>
    <p:sldId id="266" r:id="rId12"/>
    <p:sldId id="268" r:id="rId13"/>
    <p:sldId id="272" r:id="rId14"/>
    <p:sldId id="276" r:id="rId15"/>
    <p:sldId id="269" r:id="rId16"/>
    <p:sldId id="273" r:id="rId17"/>
    <p:sldId id="270" r:id="rId18"/>
    <p:sldId id="274" r:id="rId19"/>
    <p:sldId id="279" r:id="rId20"/>
    <p:sldId id="277" r:id="rId21"/>
    <p:sldId id="278" r:id="rId22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D2E5"/>
    <a:srgbClr val="8DB9EB"/>
    <a:srgbClr val="4576B5"/>
    <a:srgbClr val="4352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774"/>
    <p:restoredTop sz="94616"/>
  </p:normalViewPr>
  <p:slideViewPr>
    <p:cSldViewPr>
      <p:cViewPr>
        <p:scale>
          <a:sx n="134" d="100"/>
          <a:sy n="134" d="100"/>
        </p:scale>
        <p:origin x="768" y="6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BF6D0B-8263-8241-BF99-08149363C52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C4F53-6BE1-5844-B3C4-6E34DA698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16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第一階至第零階的處理與資料流整合</a:t>
            </a:r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C4F53-6BE1-5844-B3C4-6E34DA6989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3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C4F53-6BE1-5844-B3C4-6E34DA6989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54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C4F53-6BE1-5844-B3C4-6E34DA6989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028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C4F53-6BE1-5844-B3C4-6E34DA69891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654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976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2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7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9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6943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280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5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3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3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02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94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1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>
                <a:lumMod val="20000"/>
                <a:lumOff val="80000"/>
              </a:schemeClr>
            </a:gs>
            <a:gs pos="35500">
              <a:srgbClr val="00B0F0"/>
            </a:gs>
            <a:gs pos="71000">
              <a:schemeClr val="tx2">
                <a:lumMod val="60000"/>
                <a:lumOff val="40000"/>
              </a:schemeClr>
            </a:gs>
          </a:gsLst>
          <a:path path="circle">
            <a:fillToRect r="100000" b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23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tx2">
                <a:lumMod val="20000"/>
                <a:lumOff val="80000"/>
              </a:schemeClr>
            </a:gs>
            <a:gs pos="35500">
              <a:srgbClr val="00B0F0"/>
            </a:gs>
            <a:gs pos="71000">
              <a:schemeClr val="tx2">
                <a:lumMod val="60000"/>
                <a:lumOff val="40000"/>
              </a:schemeClr>
            </a:gs>
          </a:gsLst>
          <a:path path="circle">
            <a:fillToRect r="100000" b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3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free-powerpoint-templates-desig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hlinkClick r:id="rId2"/>
          </p:cNvPr>
          <p:cNvSpPr txBox="1"/>
          <p:nvPr/>
        </p:nvSpPr>
        <p:spPr>
          <a:xfrm>
            <a:off x="0" y="4896464"/>
            <a:ext cx="9144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ALLPPT.com _ Free PowerPoint Templates, Diagrams and Charts</a:t>
            </a:r>
            <a:endParaRPr lang="ko-KR" altLang="en-US" sz="8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-12624" y="2768095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Hant" altLang="en-US" b="1" dirty="0">
                <a:latin typeface="Arial" pitchFamily="34" charset="0"/>
                <a:cs typeface="Arial" pitchFamily="34" charset="0"/>
              </a:rPr>
              <a:t>組員：</a:t>
            </a:r>
            <a:endParaRPr lang="en-US" altLang="zh-Hant" b="1" dirty="0">
              <a:latin typeface="Arial" pitchFamily="34" charset="0"/>
              <a:cs typeface="Arial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Hant" altLang="en-US" b="1" dirty="0">
                <a:latin typeface="Arial" pitchFamily="34" charset="0"/>
                <a:cs typeface="Arial" pitchFamily="34" charset="0"/>
              </a:rPr>
              <a:t>江啟盛 </a:t>
            </a:r>
            <a:r>
              <a:rPr kumimoji="0" lang="en-US" altLang="zh-Hant" b="1" dirty="0">
                <a:latin typeface="Arial" pitchFamily="34" charset="0"/>
                <a:cs typeface="Arial" pitchFamily="34" charset="0"/>
              </a:rPr>
              <a:t>D0515211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zh-Hant" altLang="en-US" b="1" dirty="0">
                <a:latin typeface="Arial" pitchFamily="34" charset="0"/>
                <a:cs typeface="Arial" pitchFamily="34" charset="0"/>
              </a:rPr>
              <a:t>陳欣惠 </a:t>
            </a:r>
            <a:r>
              <a:rPr kumimoji="0" lang="en-US" altLang="zh-Hant" b="1" dirty="0">
                <a:latin typeface="Arial" pitchFamily="34" charset="0"/>
                <a:cs typeface="Arial" pitchFamily="34" charset="0"/>
              </a:rPr>
              <a:t>D0527783</a:t>
            </a:r>
          </a:p>
          <a:p>
            <a:pPr algn="ctr">
              <a:defRPr/>
            </a:pPr>
            <a:r>
              <a:rPr kumimoji="0" lang="zh-Hant" altLang="en-US" b="1" dirty="0">
                <a:latin typeface="Arial" pitchFamily="34" charset="0"/>
                <a:cs typeface="Arial" pitchFamily="34" charset="0"/>
              </a:rPr>
              <a:t>羅少欽</a:t>
            </a:r>
            <a:r>
              <a:rPr lang="en-US" altLang="zh-Hant" b="1" dirty="0">
                <a:latin typeface="Arial" pitchFamily="34" charset="0"/>
                <a:cs typeface="Arial" pitchFamily="34" charset="0"/>
              </a:rPr>
              <a:t>D0528430</a:t>
            </a:r>
            <a:endParaRPr lang="en-US" altLang="ko-KR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1"/>
          <p:cNvSpPr txBox="1">
            <a:spLocks noChangeArrowheads="1"/>
          </p:cNvSpPr>
          <p:nvPr/>
        </p:nvSpPr>
        <p:spPr bwMode="auto">
          <a:xfrm>
            <a:off x="-12624" y="1347614"/>
            <a:ext cx="914400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zh-Hant" altLang="en-US" sz="4400" b="1" dirty="0">
                <a:latin typeface="Arial" pitchFamily="34" charset="0"/>
                <a:ea typeface="맑은 고딕" pitchFamily="50" charset="-127"/>
                <a:cs typeface="Arial" pitchFamily="34" charset="0"/>
              </a:rPr>
              <a:t>系統分析與設計期中報告</a:t>
            </a:r>
            <a:endParaRPr lang="en-US" altLang="ko-KR" sz="4400" b="1" dirty="0">
              <a:latin typeface="Arial" pitchFamily="34" charset="0"/>
              <a:ea typeface="맑은 고딕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F4C4A796-8AEB-7641-8B55-458C4FE2D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17" y="31100"/>
            <a:ext cx="8075107" cy="884466"/>
          </a:xfrm>
        </p:spPr>
        <p:txBody>
          <a:bodyPr/>
          <a:lstStyle/>
          <a:p>
            <a:r>
              <a:rPr lang="zh-Hant" altLang="en-US" dirty="0">
                <a:solidFill>
                  <a:schemeClr val="tx1"/>
                </a:solidFill>
              </a:rPr>
              <a:t>藍圖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AEDF51-81E1-0B41-B188-EE32A6558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70" y="1131590"/>
            <a:ext cx="8545186" cy="369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835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F4C4A796-8AEB-7641-8B55-458C4FE2D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17" y="31100"/>
            <a:ext cx="8075107" cy="884466"/>
          </a:xfrm>
        </p:spPr>
        <p:txBody>
          <a:bodyPr/>
          <a:lstStyle/>
          <a:p>
            <a:r>
              <a:rPr lang="zh-TW" altLang="en-US" dirty="0">
                <a:solidFill>
                  <a:schemeClr val="tx1"/>
                </a:solidFill>
              </a:rPr>
              <a:t>資料流</a:t>
            </a:r>
            <a:r>
              <a:rPr lang="zh-CN" altLang="en-US" dirty="0">
                <a:solidFill>
                  <a:schemeClr val="tx1"/>
                </a:solidFill>
              </a:rPr>
              <a:t>向表</a:t>
            </a:r>
            <a:r>
              <a:rPr lang="zh-Hant" altLang="en-US" dirty="0">
                <a:solidFill>
                  <a:schemeClr val="tx1"/>
                </a:solidFill>
              </a:rPr>
              <a:t> （</a:t>
            </a:r>
            <a:r>
              <a:rPr lang="zh-TW" altLang="en-US" dirty="0">
                <a:solidFill>
                  <a:schemeClr val="tx1"/>
                </a:solidFill>
              </a:rPr>
              <a:t>切換買賣）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Arrow: Down 128">
            <a:extLst>
              <a:ext uri="{FF2B5EF4-FFF2-40B4-BE49-F238E27FC236}">
                <a16:creationId xmlns:a16="http://schemas.microsoft.com/office/drawing/2014/main" id="{007661F0-5D1F-F14E-AEA8-08A4A330E6D1}"/>
              </a:ext>
            </a:extLst>
          </p:cNvPr>
          <p:cNvSpPr/>
          <p:nvPr/>
        </p:nvSpPr>
        <p:spPr>
          <a:xfrm>
            <a:off x="4139952" y="3158393"/>
            <a:ext cx="864096" cy="4199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5A947F6-B5AC-4F42-A660-15042FC37403}"/>
              </a:ext>
            </a:extLst>
          </p:cNvPr>
          <p:cNvSpPr/>
          <p:nvPr/>
        </p:nvSpPr>
        <p:spPr>
          <a:xfrm>
            <a:off x="5076056" y="3149101"/>
            <a:ext cx="15121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整合（聯集）</a:t>
            </a:r>
            <a:r>
              <a:rPr lang="en-US" b="1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908080-0DC8-5443-ACE0-34D17569B3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08" y="987574"/>
            <a:ext cx="8028384" cy="20318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21B9F8-01CA-C141-9C3C-AF8FBCC96B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08" y="3867894"/>
            <a:ext cx="8136093" cy="957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871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41CE9AE-2559-F941-8795-C1BC68F0E16C}"/>
              </a:ext>
            </a:extLst>
          </p:cNvPr>
          <p:cNvSpPr/>
          <p:nvPr/>
        </p:nvSpPr>
        <p:spPr>
          <a:xfrm>
            <a:off x="0" y="123478"/>
            <a:ext cx="424847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500" b="1" dirty="0"/>
              <a:t>切換買賣管理</a:t>
            </a:r>
            <a:r>
              <a:rPr lang="zh-Hant" altLang="en-US" sz="2500" b="1" dirty="0"/>
              <a:t>之</a:t>
            </a:r>
            <a:r>
              <a:rPr lang="zh-TW" altLang="en-US" sz="2500" b="1" dirty="0">
                <a:ea typeface="SimSun" panose="02010600030101010101" pitchFamily="2" charset="-122"/>
                <a:cs typeface="Times New Roman" panose="02020603050405020304" pitchFamily="18" charset="0"/>
              </a:rPr>
              <a:t>第一階</a:t>
            </a:r>
            <a:r>
              <a:rPr lang="en-US" altLang="zh-TW" sz="2500" b="1" dirty="0">
                <a:ea typeface="SimSun" panose="02010600030101010101" pitchFamily="2" charset="-122"/>
                <a:cs typeface="Times New Roman" panose="02020603050405020304" pitchFamily="18" charset="0"/>
              </a:rPr>
              <a:t>DFD</a:t>
            </a:r>
            <a:r>
              <a:rPr lang="en-US" sz="2500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2E3627-58BA-8045-AAAB-8C8892B9BF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915566"/>
            <a:ext cx="6336704" cy="3932582"/>
          </a:xfr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898251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C9180-AD78-4D56-80FB-00760715D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5934"/>
            <a:ext cx="9144000" cy="460648"/>
          </a:xfrm>
        </p:spPr>
        <p:txBody>
          <a:bodyPr/>
          <a:lstStyle/>
          <a:p>
            <a:r>
              <a:rPr lang="zh-TW" altLang="en-US" sz="3000" dirty="0">
                <a:solidFill>
                  <a:schemeClr val="tx1"/>
                </a:solidFill>
              </a:rPr>
              <a:t>切換買賣管理</a:t>
            </a:r>
            <a:r>
              <a:rPr lang="zh-Hant" altLang="en-US" sz="3000" dirty="0">
                <a:solidFill>
                  <a:schemeClr val="tx1"/>
                </a:solidFill>
              </a:rPr>
              <a:t>之</a:t>
            </a:r>
            <a:r>
              <a:rPr lang="zh-TW" altLang="en-US" sz="3000" dirty="0">
                <a:solidFill>
                  <a:schemeClr val="tx1"/>
                </a:solidFill>
              </a:rPr>
              <a:t>第零階</a:t>
            </a:r>
            <a:r>
              <a:rPr lang="en-US" sz="3000" dirty="0">
                <a:solidFill>
                  <a:schemeClr val="tx1"/>
                </a:solidFill>
              </a:rPr>
              <a:t>DFD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A0962CF-A6D5-334D-A93D-CDA88CD8FF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059582"/>
            <a:ext cx="7955814" cy="3456384"/>
          </a:xfr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601933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F4C4A796-8AEB-7641-8B55-458C4FE2D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17" y="31100"/>
            <a:ext cx="8075107" cy="884466"/>
          </a:xfrm>
        </p:spPr>
        <p:txBody>
          <a:bodyPr/>
          <a:lstStyle/>
          <a:p>
            <a:r>
              <a:rPr lang="zh-Hant" altLang="en-US" dirty="0">
                <a:solidFill>
                  <a:schemeClr val="tx1"/>
                </a:solidFill>
              </a:rPr>
              <a:t>資料流</a:t>
            </a:r>
            <a:r>
              <a:rPr lang="zh-CN" altLang="en-US">
                <a:solidFill>
                  <a:schemeClr val="tx1"/>
                </a:solidFill>
              </a:rPr>
              <a:t>向表</a:t>
            </a:r>
            <a:r>
              <a:rPr lang="zh-Hant" altLang="en-US" dirty="0">
                <a:solidFill>
                  <a:schemeClr val="tx1"/>
                </a:solidFill>
              </a:rPr>
              <a:t>（</a:t>
            </a:r>
            <a:r>
              <a:rPr lang="zh-TW" altLang="en-US" dirty="0">
                <a:solidFill>
                  <a:schemeClr val="tx1"/>
                </a:solidFill>
              </a:rPr>
              <a:t>顯示銷售紀錄）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Arrow: Down 128">
            <a:extLst>
              <a:ext uri="{FF2B5EF4-FFF2-40B4-BE49-F238E27FC236}">
                <a16:creationId xmlns:a16="http://schemas.microsoft.com/office/drawing/2014/main" id="{007661F0-5D1F-F14E-AEA8-08A4A330E6D1}"/>
              </a:ext>
            </a:extLst>
          </p:cNvPr>
          <p:cNvSpPr/>
          <p:nvPr/>
        </p:nvSpPr>
        <p:spPr>
          <a:xfrm>
            <a:off x="4176941" y="3160624"/>
            <a:ext cx="864096" cy="4199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5A947F6-B5AC-4F42-A660-15042FC37403}"/>
              </a:ext>
            </a:extLst>
          </p:cNvPr>
          <p:cNvSpPr/>
          <p:nvPr/>
        </p:nvSpPr>
        <p:spPr>
          <a:xfrm>
            <a:off x="5220072" y="3157852"/>
            <a:ext cx="15121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Calibri" panose="020F0502020204030204" pitchFamily="34" charset="0"/>
                <a:ea typeface="PMingLiU" panose="02020500000000000000" pitchFamily="18" charset="-120"/>
                <a:cs typeface="Times New Roman" panose="02020603050405020304" pitchFamily="18" charset="0"/>
              </a:rPr>
              <a:t>整合（聯集）</a:t>
            </a:r>
            <a:r>
              <a:rPr lang="en-US" b="1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B03A0A-1229-0F4C-9D29-CD1C1ADF5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001" y="826369"/>
            <a:ext cx="8244408" cy="21281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01455D4-CAFD-824E-B82E-65032CD3FD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65" y="3867894"/>
            <a:ext cx="8604448" cy="87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033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48C46F-EDFC-EB4B-B22B-751E02B2BD81}"/>
              </a:ext>
            </a:extLst>
          </p:cNvPr>
          <p:cNvSpPr/>
          <p:nvPr/>
        </p:nvSpPr>
        <p:spPr>
          <a:xfrm>
            <a:off x="908040" y="16817"/>
            <a:ext cx="41680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b="1" dirty="0"/>
              <a:t>銷售顯示管理</a:t>
            </a:r>
            <a:r>
              <a:rPr lang="zh-Hant" altLang="en-US" sz="2400" b="1" dirty="0"/>
              <a:t>之</a:t>
            </a:r>
            <a:r>
              <a:rPr lang="zh-TW" altLang="en-US" sz="2400" b="1" dirty="0">
                <a:ea typeface="SimSun" panose="02010600030101010101" pitchFamily="2" charset="-122"/>
                <a:cs typeface="Times New Roman" panose="02020603050405020304" pitchFamily="18" charset="0"/>
              </a:rPr>
              <a:t>第一階</a:t>
            </a:r>
            <a:r>
              <a:rPr lang="en-US" altLang="zh-TW" sz="2400" b="1" dirty="0">
                <a:ea typeface="SimSun" panose="02010600030101010101" pitchFamily="2" charset="-122"/>
                <a:cs typeface="Times New Roman" panose="02020603050405020304" pitchFamily="18" charset="0"/>
              </a:rPr>
              <a:t>DFD</a:t>
            </a:r>
            <a:r>
              <a:rPr lang="en-US" sz="24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AA9022-4B16-5440-A870-FA3E20C76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00" y="476250"/>
            <a:ext cx="5814144" cy="4482868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857532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2">
                <a:lumMod val="20000"/>
                <a:lumOff val="80000"/>
              </a:schemeClr>
            </a:gs>
            <a:gs pos="35500">
              <a:srgbClr val="00B0F0"/>
            </a:gs>
            <a:gs pos="71000">
              <a:schemeClr val="tx2">
                <a:lumMod val="60000"/>
                <a:lumOff val="40000"/>
              </a:schemeClr>
            </a:gs>
          </a:gsLst>
          <a:path path="circle">
            <a:fillToRect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97B75BD-EF10-C44A-A586-429A6292B44D}"/>
              </a:ext>
            </a:extLst>
          </p:cNvPr>
          <p:cNvSpPr/>
          <p:nvPr/>
        </p:nvSpPr>
        <p:spPr>
          <a:xfrm>
            <a:off x="899592" y="50283"/>
            <a:ext cx="43204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b="1" dirty="0"/>
              <a:t>銷售顯示管理</a:t>
            </a:r>
            <a:r>
              <a:rPr lang="zh-Hant" altLang="en-US" sz="2400" b="1" dirty="0"/>
              <a:t>之</a:t>
            </a:r>
            <a:r>
              <a:rPr lang="zh-TW" altLang="en-US" sz="2400" b="1" dirty="0"/>
              <a:t>第零階</a:t>
            </a:r>
            <a:r>
              <a:rPr lang="en-US" sz="2400" b="1" dirty="0"/>
              <a:t>DFD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F706FE-D5E9-A14A-99FB-D28FA6B6D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511948"/>
            <a:ext cx="5928568" cy="45039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691691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3766E-A032-4701-A239-E1BB816E7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460648"/>
          </a:xfrm>
        </p:spPr>
        <p:txBody>
          <a:bodyPr/>
          <a:lstStyle/>
          <a:p>
            <a:r>
              <a:rPr lang="zh-TW" altLang="en-US" sz="2600" dirty="0">
                <a:solidFill>
                  <a:schemeClr val="tx1"/>
                </a:solidFill>
              </a:rPr>
              <a:t>結構圖</a:t>
            </a:r>
            <a:endParaRPr lang="en-US" sz="2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51D8D-77B8-4000-8C5C-52AFB6E5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Content Placeholder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AEB8C74-E33F-4F49-9CA7-D29E484E0C3D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339502"/>
            <a:ext cx="7200800" cy="4711635"/>
          </a:xfrm>
        </p:spPr>
      </p:pic>
    </p:spTree>
    <p:extLst>
      <p:ext uri="{BB962C8B-B14F-4D97-AF65-F5344CB8AC3E}">
        <p14:creationId xmlns:p14="http://schemas.microsoft.com/office/powerpoint/2010/main" val="34957656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3766E-A032-4701-A239-E1BB816E7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460648"/>
          </a:xfrm>
        </p:spPr>
        <p:txBody>
          <a:bodyPr/>
          <a:lstStyle/>
          <a:p>
            <a:r>
              <a:rPr lang="zh-TW" altLang="en-US" sz="2600" dirty="0">
                <a:solidFill>
                  <a:schemeClr val="tx1"/>
                </a:solidFill>
              </a:rPr>
              <a:t>結構圖（切換買賣管理）</a:t>
            </a:r>
            <a:endParaRPr lang="en-US" sz="2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51D8D-77B8-4000-8C5C-52AFB6E5F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Content Placeholder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CCF25D9-2BE3-40BD-8CF5-8640278C4BE9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480400"/>
            <a:ext cx="6048672" cy="4722993"/>
          </a:xfrm>
        </p:spPr>
      </p:pic>
    </p:spTree>
    <p:extLst>
      <p:ext uri="{BB962C8B-B14F-4D97-AF65-F5344CB8AC3E}">
        <p14:creationId xmlns:p14="http://schemas.microsoft.com/office/powerpoint/2010/main" val="1931621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9FB59-4155-4EE5-8B95-E18144CBB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6320"/>
            <a:ext cx="9144000" cy="616972"/>
          </a:xfrm>
        </p:spPr>
        <p:txBody>
          <a:bodyPr/>
          <a:lstStyle/>
          <a:p>
            <a:r>
              <a:rPr lang="zh-TW" altLang="en-US" sz="2600" dirty="0">
                <a:solidFill>
                  <a:schemeClr val="tx1"/>
                </a:solidFill>
              </a:rPr>
              <a:t>結構圖（銷售記錄管理）</a:t>
            </a:r>
            <a:endParaRPr lang="en-US" sz="26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DBF9E-CBBF-4E67-A3C1-FFCEA36F88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8" name="Content Placeholder 1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1993446-44AC-4FAA-A27B-1FD80E0BA132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411510"/>
            <a:ext cx="5688632" cy="4968439"/>
          </a:xfrm>
        </p:spPr>
      </p:pic>
    </p:spTree>
    <p:extLst>
      <p:ext uri="{BB962C8B-B14F-4D97-AF65-F5344CB8AC3E}">
        <p14:creationId xmlns:p14="http://schemas.microsoft.com/office/powerpoint/2010/main" val="4219784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D0F58796-F20D-2740-A72A-4E167EE31200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589395202"/>
              </p:ext>
            </p:extLst>
          </p:nvPr>
        </p:nvGraphicFramePr>
        <p:xfrm>
          <a:off x="1255135" y="843558"/>
          <a:ext cx="6633730" cy="4039497"/>
        </p:xfrm>
        <a:graphic>
          <a:graphicData uri="http://schemas.openxmlformats.org/drawingml/2006/table">
            <a:tbl>
              <a:tblPr firstRow="1" firstCol="1" bandRow="1">
                <a:tableStyleId>{46F890A9-2807-4EBB-B81D-B2AA78EC7F39}</a:tableStyleId>
              </a:tblPr>
              <a:tblGrid>
                <a:gridCol w="3316865">
                  <a:extLst>
                    <a:ext uri="{9D8B030D-6E8A-4147-A177-3AD203B41FA5}">
                      <a16:colId xmlns:a16="http://schemas.microsoft.com/office/drawing/2014/main" val="4170412860"/>
                    </a:ext>
                  </a:extLst>
                </a:gridCol>
                <a:gridCol w="3316865">
                  <a:extLst>
                    <a:ext uri="{9D8B030D-6E8A-4147-A177-3AD203B41FA5}">
                      <a16:colId xmlns:a16="http://schemas.microsoft.com/office/drawing/2014/main" val="4227658176"/>
                    </a:ext>
                  </a:extLst>
                </a:gridCol>
              </a:tblGrid>
              <a:tr h="18113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dirty="0">
                          <a:effectLst/>
                        </a:rPr>
                        <a:t>描述性綱目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9517" marR="69517" marT="0" marB="0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dirty="0">
                          <a:effectLst/>
                        </a:rPr>
                        <a:t>事件條列式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9517" marR="69517" marT="0" marB="0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201287"/>
                  </a:ext>
                </a:extLst>
              </a:tr>
              <a:tr h="1835094"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TW" altLang="en-US" sz="1600" dirty="0">
                          <a:effectLst/>
                        </a:rPr>
                        <a:t>使用者</a:t>
                      </a:r>
                      <a:r>
                        <a:rPr lang="zh-Hant" altLang="en-US" sz="1600" dirty="0">
                          <a:effectLst/>
                        </a:rPr>
                        <a:t>在已</a:t>
                      </a:r>
                      <a:r>
                        <a:rPr lang="zh-TW" altLang="en-US" sz="1600" dirty="0">
                          <a:effectLst/>
                        </a:rPr>
                        <a:t>登入</a:t>
                      </a:r>
                      <a:r>
                        <a:rPr lang="zh-Hant" altLang="en-US" sz="1600" dirty="0">
                          <a:effectLst/>
                        </a:rPr>
                        <a:t>狀態下</a:t>
                      </a:r>
                      <a:r>
                        <a:rPr lang="zh-TW" altLang="en-US" sz="1600" dirty="0">
                          <a:effectLst/>
                        </a:rPr>
                        <a:t>，</a:t>
                      </a:r>
                      <a:r>
                        <a:rPr lang="zh-CN" alt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欲</a:t>
                      </a:r>
                      <a:r>
                        <a:rPr lang="zh-TW" altLang="en-US" sz="1600" dirty="0">
                          <a:effectLst/>
                        </a:rPr>
                        <a:t>切換至賣家身份，</a:t>
                      </a:r>
                      <a:r>
                        <a:rPr lang="zh-Hant" altLang="en-US" sz="1600" dirty="0">
                          <a:effectLst/>
                        </a:rPr>
                        <a:t>經系統驗證，更新使用模式</a:t>
                      </a:r>
                      <a:r>
                        <a:rPr lang="zh-TW" altLang="en-US" sz="1600" dirty="0">
                          <a:effectLst/>
                        </a:rPr>
                        <a:t>。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9517" marR="69517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b="1" dirty="0">
                          <a:solidFill>
                            <a:schemeClr val="tx1"/>
                          </a:solidFill>
                          <a:effectLst/>
                        </a:rPr>
                        <a:t>使用者</a:t>
                      </a:r>
                      <a:r>
                        <a:rPr lang="en-MY" sz="1600" b="1" dirty="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r>
                        <a:rPr lang="zh-TW" altLang="en-US" sz="1600" b="1" dirty="0">
                          <a:solidFill>
                            <a:schemeClr val="tx1"/>
                          </a:solidFill>
                          <a:effectLst/>
                        </a:rPr>
                        <a:t>傳送</a:t>
                      </a:r>
                      <a:r>
                        <a:rPr lang="en-MY" sz="1600" b="1" dirty="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r>
                        <a:rPr lang="zh-TW" altLang="en-US" sz="1600" b="1" dirty="0">
                          <a:solidFill>
                            <a:schemeClr val="tx1"/>
                          </a:solidFill>
                          <a:effectLst/>
                        </a:rPr>
                        <a:t>切換身份請求</a:t>
                      </a:r>
                      <a:endParaRPr lang="en-US" sz="16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b="0" dirty="0">
                          <a:solidFill>
                            <a:schemeClr val="tx1"/>
                          </a:solidFill>
                          <a:effectLst/>
                        </a:rPr>
                        <a:t>應用程式</a:t>
                      </a:r>
                      <a:r>
                        <a:rPr lang="en-MY" sz="1600" b="0" dirty="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r>
                        <a:rPr lang="zh-TW" altLang="en-US" sz="1600" b="0" dirty="0">
                          <a:solidFill>
                            <a:schemeClr val="tx1"/>
                          </a:solidFill>
                          <a:effectLst/>
                        </a:rPr>
                        <a:t>傳送</a:t>
                      </a:r>
                      <a:r>
                        <a:rPr lang="en-MY" sz="1600" b="0" dirty="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r>
                        <a:rPr lang="zh-TW" altLang="en-US" sz="1600" b="0" dirty="0">
                          <a:solidFill>
                            <a:schemeClr val="tx1"/>
                          </a:solidFill>
                          <a:effectLst/>
                        </a:rPr>
                        <a:t>切換請求</a:t>
                      </a:r>
                      <a:endParaRPr lang="en-US" sz="16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dirty="0">
                          <a:effectLst/>
                        </a:rPr>
                        <a:t>伺服器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接收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切換請求</a:t>
                      </a:r>
                      <a:endParaRPr lang="en-US" sz="1600" dirty="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dirty="0">
                          <a:effectLst/>
                        </a:rPr>
                        <a:t>伺服器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查詢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使用者設定</a:t>
                      </a:r>
                      <a:endParaRPr lang="en-US" sz="1600" dirty="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dirty="0">
                          <a:effectLst/>
                        </a:rPr>
                        <a:t>伺服器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更新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使用者登入狀態</a:t>
                      </a:r>
                      <a:endParaRPr lang="en-US" altLang="zh-TW" sz="1600" dirty="0">
                        <a:effectLst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600" b="1" dirty="0">
                          <a:solidFill>
                            <a:schemeClr val="tx1"/>
                          </a:solidFill>
                          <a:effectLst/>
                        </a:rPr>
                        <a:t>應用程式</a:t>
                      </a:r>
                      <a:r>
                        <a:rPr lang="en-MY" sz="1600" b="1" dirty="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r>
                        <a:rPr lang="zh-TW" altLang="en-US" sz="1600" b="1" dirty="0">
                          <a:solidFill>
                            <a:schemeClr val="tx1"/>
                          </a:solidFill>
                          <a:effectLst/>
                        </a:rPr>
                        <a:t>更新</a:t>
                      </a:r>
                      <a:r>
                        <a:rPr lang="en-MY" sz="1600" b="1" dirty="0">
                          <a:solidFill>
                            <a:schemeClr val="tx1"/>
                          </a:solidFill>
                          <a:effectLst/>
                        </a:rPr>
                        <a:t>+</a:t>
                      </a:r>
                      <a:r>
                        <a:rPr lang="zh-TW" altLang="en-US" sz="1600" b="1" dirty="0">
                          <a:solidFill>
                            <a:schemeClr val="tx1"/>
                          </a:solidFill>
                          <a:effectLst/>
                        </a:rPr>
                        <a:t>使用</a:t>
                      </a:r>
                      <a:r>
                        <a:rPr lang="zh-Hant" altLang="en-US" sz="1600" b="1" dirty="0">
                          <a:solidFill>
                            <a:schemeClr val="tx1"/>
                          </a:solidFill>
                          <a:effectLst/>
                        </a:rPr>
                        <a:t>模式</a:t>
                      </a:r>
                      <a:endParaRPr lang="en-US" altLang="zh-TW" sz="16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9517" marR="69517" marT="0" marB="0"/>
                </a:tc>
                <a:extLst>
                  <a:ext uri="{0D108BD9-81ED-4DB2-BD59-A6C34878D82A}">
                    <a16:rowId xmlns:a16="http://schemas.microsoft.com/office/drawing/2014/main" val="2915758028"/>
                  </a:ext>
                </a:extLst>
              </a:tr>
              <a:tr h="1353651"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 startAt="2"/>
                      </a:pPr>
                      <a:r>
                        <a:rPr lang="zh-TW" sz="1600" dirty="0">
                          <a:effectLst/>
                        </a:rPr>
                        <a:t>賣家可瀏覽今日銷售記錄、單個商品銷售記錄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9517" marR="69517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b="1" dirty="0">
                          <a:effectLst/>
                        </a:rPr>
                        <a:t>賣家</a:t>
                      </a:r>
                      <a:r>
                        <a:rPr lang="en-MY" sz="1600" b="1" dirty="0">
                          <a:effectLst/>
                        </a:rPr>
                        <a:t>+</a:t>
                      </a:r>
                      <a:r>
                        <a:rPr lang="zh-TW" altLang="en-US" sz="1600" b="1" dirty="0">
                          <a:effectLst/>
                        </a:rPr>
                        <a:t>發送</a:t>
                      </a:r>
                      <a:r>
                        <a:rPr lang="en-MY" sz="1600" b="1" dirty="0">
                          <a:effectLst/>
                        </a:rPr>
                        <a:t>+</a:t>
                      </a:r>
                      <a:r>
                        <a:rPr lang="zh-TW" altLang="en-US" sz="1600" b="1" dirty="0">
                          <a:effectLst/>
                        </a:rPr>
                        <a:t>瀏覽請求</a:t>
                      </a:r>
                      <a:endParaRPr lang="en-US" sz="1600" b="1" dirty="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dirty="0">
                          <a:effectLst/>
                        </a:rPr>
                        <a:t>應用程式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接收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瀏覽請求</a:t>
                      </a:r>
                      <a:endParaRPr lang="en-US" sz="1600" dirty="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dirty="0">
                          <a:effectLst/>
                        </a:rPr>
                        <a:t>應用程式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發送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瀏覽請求</a:t>
                      </a:r>
                      <a:endParaRPr lang="en-US" sz="1600" dirty="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dirty="0">
                          <a:effectLst/>
                        </a:rPr>
                        <a:t>伺服器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接收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瀏覽請求</a:t>
                      </a:r>
                      <a:endParaRPr lang="en-US" sz="1600" dirty="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dirty="0">
                          <a:effectLst/>
                        </a:rPr>
                        <a:t>伺服器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回傳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銷售記錄資料</a:t>
                      </a:r>
                      <a:endParaRPr lang="en-US" sz="1600" dirty="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dirty="0">
                          <a:effectLst/>
                        </a:rPr>
                        <a:t>應用程式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接收</a:t>
                      </a:r>
                      <a:r>
                        <a:rPr lang="en-MY" sz="1600" dirty="0">
                          <a:effectLst/>
                        </a:rPr>
                        <a:t>+</a:t>
                      </a:r>
                      <a:r>
                        <a:rPr lang="zh-TW" altLang="en-US" sz="1600" dirty="0">
                          <a:effectLst/>
                        </a:rPr>
                        <a:t>銷售記錄資料</a:t>
                      </a:r>
                      <a:endParaRPr lang="en-US" sz="1600" dirty="0">
                        <a:effectLst/>
                      </a:endParaRPr>
                    </a:p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1600" b="1" dirty="0">
                          <a:effectLst/>
                        </a:rPr>
                        <a:t>應用程式</a:t>
                      </a:r>
                      <a:r>
                        <a:rPr lang="en-MY" sz="1600" b="1" dirty="0">
                          <a:effectLst/>
                        </a:rPr>
                        <a:t>+</a:t>
                      </a:r>
                      <a:r>
                        <a:rPr lang="zh-TW" altLang="en-US" sz="1600" b="1" dirty="0">
                          <a:effectLst/>
                        </a:rPr>
                        <a:t>顯示</a:t>
                      </a:r>
                      <a:r>
                        <a:rPr lang="en-MY" sz="1600" b="1" dirty="0">
                          <a:effectLst/>
                        </a:rPr>
                        <a:t>+</a:t>
                      </a:r>
                      <a:r>
                        <a:rPr lang="zh-TW" altLang="en-US" sz="1600" b="1" dirty="0">
                          <a:effectLst/>
                        </a:rPr>
                        <a:t>銷售記錄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9517" marR="69517" marT="0" marB="0"/>
                </a:tc>
                <a:extLst>
                  <a:ext uri="{0D108BD9-81ED-4DB2-BD59-A6C34878D82A}">
                    <a16:rowId xmlns:a16="http://schemas.microsoft.com/office/drawing/2014/main" val="4263870807"/>
                  </a:ext>
                </a:extLst>
              </a:tr>
            </a:tbl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C31DB15B-7C35-8E4A-98EF-B2D7793BE7F1}"/>
              </a:ext>
            </a:extLst>
          </p:cNvPr>
          <p:cNvSpPr txBox="1">
            <a:spLocks/>
          </p:cNvSpPr>
          <p:nvPr/>
        </p:nvSpPr>
        <p:spPr>
          <a:xfrm>
            <a:off x="323528" y="31100"/>
            <a:ext cx="8075107" cy="884466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zh-TW" altLang="en-US" dirty="0">
                <a:solidFill>
                  <a:schemeClr val="tx1"/>
                </a:solidFill>
              </a:rPr>
              <a:t>描述性綱目</a:t>
            </a:r>
            <a:r>
              <a:rPr lang="zh-Hant" altLang="en-US" dirty="0">
                <a:solidFill>
                  <a:schemeClr val="tx1"/>
                </a:solidFill>
              </a:rPr>
              <a:t> </a:t>
            </a:r>
            <a:r>
              <a:rPr lang="en-US" altLang="zh-Hant" dirty="0">
                <a:solidFill>
                  <a:schemeClr val="tx1"/>
                </a:solidFill>
              </a:rPr>
              <a:t>&amp;</a:t>
            </a:r>
            <a:r>
              <a:rPr lang="zh-Hant" altLang="en-US" dirty="0">
                <a:solidFill>
                  <a:schemeClr val="tx1"/>
                </a:solidFill>
              </a:rPr>
              <a:t> </a:t>
            </a:r>
            <a:r>
              <a:rPr lang="zh-TW" altLang="en-US" dirty="0">
                <a:solidFill>
                  <a:schemeClr val="tx1"/>
                </a:solidFill>
              </a:rPr>
              <a:t>事件條列式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544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156D8-9035-48E7-814F-DB4479732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520" y="1995686"/>
            <a:ext cx="9144000" cy="884466"/>
          </a:xfrm>
        </p:spPr>
        <p:txBody>
          <a:bodyPr/>
          <a:lstStyle/>
          <a:p>
            <a:pPr algn="ctr"/>
            <a:r>
              <a:rPr lang="en-US" sz="5000" dirty="0"/>
              <a:t>THE  END</a:t>
            </a:r>
          </a:p>
        </p:txBody>
      </p:sp>
    </p:spTree>
    <p:extLst>
      <p:ext uri="{BB962C8B-B14F-4D97-AF65-F5344CB8AC3E}">
        <p14:creationId xmlns:p14="http://schemas.microsoft.com/office/powerpoint/2010/main" val="1033592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67083-97B1-0448-8E01-02F477F3C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17" y="31100"/>
            <a:ext cx="8075107" cy="884466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環境圖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F7917D8-9BCF-A246-8232-51427112DAB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21188451-4D53-DB4A-A5CE-88CD44A94BBB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933238"/>
            <a:ext cx="8785317" cy="343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74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E024CD-D143-6144-9F2E-85B8187FB907}"/>
              </a:ext>
            </a:extLst>
          </p:cNvPr>
          <p:cNvPicPr>
            <a:picLocks noGrp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8675"/>
            <a:ext cx="3409128" cy="21602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C23686-A54D-3948-970F-F39190C7947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2571750"/>
            <a:ext cx="6597257" cy="2499742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EEF4B0DB-5DA9-5D40-A305-3CC05FEA97C4}"/>
              </a:ext>
            </a:extLst>
          </p:cNvPr>
          <p:cNvSpPr/>
          <p:nvPr/>
        </p:nvSpPr>
        <p:spPr>
          <a:xfrm rot="19216695">
            <a:off x="3720167" y="1642975"/>
            <a:ext cx="354092" cy="3916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4C4A796-8AEB-7641-8B55-458C4FE2D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17" y="31100"/>
            <a:ext cx="8075107" cy="884466"/>
          </a:xfrm>
        </p:spPr>
        <p:txBody>
          <a:bodyPr/>
          <a:lstStyle/>
          <a:p>
            <a:r>
              <a:rPr lang="zh-Hant" altLang="en-US" dirty="0">
                <a:solidFill>
                  <a:schemeClr val="tx1"/>
                </a:solidFill>
              </a:rPr>
              <a:t>流程圖 </a:t>
            </a:r>
            <a:r>
              <a:rPr lang="en-US" altLang="zh-Hant" dirty="0">
                <a:solidFill>
                  <a:schemeClr val="tx1"/>
                </a:solidFill>
              </a:rPr>
              <a:t>(</a:t>
            </a:r>
            <a:r>
              <a:rPr lang="zh-Hant" altLang="en-US" dirty="0">
                <a:solidFill>
                  <a:schemeClr val="tx1"/>
                </a:solidFill>
              </a:rPr>
              <a:t>一</a:t>
            </a:r>
            <a:r>
              <a:rPr lang="en-US" altLang="zh-Hant" dirty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789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8">
            <a:extLst>
              <a:ext uri="{FF2B5EF4-FFF2-40B4-BE49-F238E27FC236}">
                <a16:creationId xmlns:a16="http://schemas.microsoft.com/office/drawing/2014/main" id="{EEF4B0DB-5DA9-5D40-A305-3CC05FEA97C4}"/>
              </a:ext>
            </a:extLst>
          </p:cNvPr>
          <p:cNvSpPr/>
          <p:nvPr/>
        </p:nvSpPr>
        <p:spPr>
          <a:xfrm rot="19216695">
            <a:off x="3969596" y="1847602"/>
            <a:ext cx="354092" cy="3916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4C4A796-8AEB-7641-8B55-458C4FE2D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17" y="31100"/>
            <a:ext cx="8075107" cy="884466"/>
          </a:xfrm>
        </p:spPr>
        <p:txBody>
          <a:bodyPr/>
          <a:lstStyle/>
          <a:p>
            <a:r>
              <a:rPr lang="zh-Hant" altLang="en-US" dirty="0">
                <a:solidFill>
                  <a:schemeClr val="tx1"/>
                </a:solidFill>
              </a:rPr>
              <a:t>流程圖</a:t>
            </a:r>
            <a:r>
              <a:rPr lang="en-US" altLang="zh-Hant" dirty="0">
                <a:solidFill>
                  <a:schemeClr val="tx1"/>
                </a:solidFill>
              </a:rPr>
              <a:t> (</a:t>
            </a:r>
            <a:r>
              <a:rPr lang="zh-Hant" altLang="en-US" dirty="0">
                <a:solidFill>
                  <a:schemeClr val="tx1"/>
                </a:solidFill>
              </a:rPr>
              <a:t>二</a:t>
            </a:r>
            <a:r>
              <a:rPr lang="en-US" altLang="zh-Hant" dirty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D1363A-6243-6A4B-AF55-C10C2EFCDC2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914516"/>
            <a:ext cx="3528392" cy="30178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7994C7-D4E8-4C4E-AA71-0106FD979C8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2423438"/>
            <a:ext cx="5226956" cy="202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01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F4C4A796-8AEB-7641-8B55-458C4FE2D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17" y="31100"/>
            <a:ext cx="8075107" cy="884466"/>
          </a:xfrm>
        </p:spPr>
        <p:txBody>
          <a:bodyPr/>
          <a:lstStyle/>
          <a:p>
            <a:r>
              <a:rPr lang="zh-Hant" altLang="en-US" dirty="0">
                <a:solidFill>
                  <a:schemeClr val="tx1"/>
                </a:solidFill>
              </a:rPr>
              <a:t>藍圖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B914DDF-21ED-D342-968B-D15374B57C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3982760"/>
              </p:ext>
            </p:extLst>
          </p:nvPr>
        </p:nvGraphicFramePr>
        <p:xfrm>
          <a:off x="251520" y="1923678"/>
          <a:ext cx="11203342" cy="21584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2" name="Document" r:id="rId3" imgW="6921500" imgH="1333500" progId="Word.Document.12">
                  <p:embed/>
                </p:oleObj>
              </mc:Choice>
              <mc:Fallback>
                <p:oleObj name="Document" r:id="rId3" imgW="6921500" imgH="1333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1520" y="1923678"/>
                        <a:ext cx="11203342" cy="21584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E196E731-7B44-5748-8622-8F33F1FB9AE8}"/>
              </a:ext>
            </a:extLst>
          </p:cNvPr>
          <p:cNvSpPr/>
          <p:nvPr/>
        </p:nvSpPr>
        <p:spPr>
          <a:xfrm>
            <a:off x="611560" y="111242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切換買賣</a:t>
            </a:r>
            <a:endParaRPr lang="en-US" sz="2800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632D80-4D78-DA4D-A95F-73C5BD52E449}"/>
              </a:ext>
            </a:extLst>
          </p:cNvPr>
          <p:cNvSpPr/>
          <p:nvPr/>
        </p:nvSpPr>
        <p:spPr>
          <a:xfrm>
            <a:off x="251520" y="3497345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1000"/>
              </a:spcAft>
            </a:pPr>
            <a:r>
              <a:rPr lang="en-MY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Privilege :</a:t>
            </a:r>
            <a:r>
              <a:rPr lang="en-MY" sz="1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0 for all control</a:t>
            </a:r>
            <a:br>
              <a:rPr lang="en-MY" sz="8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MY" sz="8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   </a:t>
            </a:r>
            <a:r>
              <a:rPr lang="en-MY" sz="1400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1 for view only</a:t>
            </a:r>
            <a:endParaRPr lang="en-US" sz="1400" dirty="0">
              <a:effectLst/>
              <a:latin typeface="Arial" panose="020B0604020202020204" pitchFamily="34" charset="0"/>
              <a:ea typeface="PMingLiU" panose="02020500000000000000" pitchFamily="18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977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F4C4A796-8AEB-7641-8B55-458C4FE2D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17" y="31100"/>
            <a:ext cx="8075107" cy="884466"/>
          </a:xfrm>
        </p:spPr>
        <p:txBody>
          <a:bodyPr/>
          <a:lstStyle/>
          <a:p>
            <a:pPr lvl="0"/>
            <a:r>
              <a:rPr lang="zh-Hant" altLang="en-US" dirty="0">
                <a:solidFill>
                  <a:schemeClr val="tx1"/>
                </a:solidFill>
              </a:rPr>
              <a:t>藍圖</a:t>
            </a:r>
            <a:r>
              <a:rPr lang="zh-CN" altLang="en-US" dirty="0">
                <a:solidFill>
                  <a:schemeClr val="tx1"/>
                </a:solidFill>
              </a:rPr>
              <a:t>（</a:t>
            </a:r>
            <a:r>
              <a:rPr lang="zh-TW" altLang="en-US" dirty="0">
                <a:solidFill>
                  <a:schemeClr val="tx1"/>
                </a:solidFill>
              </a:rPr>
              <a:t>單個商品銷售記錄</a:t>
            </a:r>
            <a:r>
              <a:rPr lang="zh-CN" altLang="en-US" dirty="0">
                <a:solidFill>
                  <a:schemeClr val="tx1"/>
                </a:solidFill>
              </a:rPr>
              <a:t>）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0CE57D-EA61-3F4C-9E69-12CF449E4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76" y="762630"/>
            <a:ext cx="7947756" cy="417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18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F4C4A796-8AEB-7641-8B55-458C4FE2D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317" y="31100"/>
            <a:ext cx="8075107" cy="884466"/>
          </a:xfrm>
        </p:spPr>
        <p:txBody>
          <a:bodyPr/>
          <a:lstStyle/>
          <a:p>
            <a:pPr lvl="0"/>
            <a:r>
              <a:rPr lang="zh-Hant" altLang="en-US" dirty="0">
                <a:solidFill>
                  <a:schemeClr val="tx1"/>
                </a:solidFill>
              </a:rPr>
              <a:t>藍圖</a:t>
            </a:r>
            <a:r>
              <a:rPr lang="zh-CN" altLang="en-US" dirty="0">
                <a:solidFill>
                  <a:schemeClr val="tx1"/>
                </a:solidFill>
              </a:rPr>
              <a:t>（</a:t>
            </a:r>
            <a:r>
              <a:rPr lang="zh-TW" altLang="en-US" dirty="0">
                <a:solidFill>
                  <a:schemeClr val="tx1"/>
                </a:solidFill>
              </a:rPr>
              <a:t>單個商品銷售記錄</a:t>
            </a:r>
            <a:r>
              <a:rPr lang="zh-CN" altLang="en-US" dirty="0">
                <a:solidFill>
                  <a:schemeClr val="tx1"/>
                </a:solidFill>
              </a:rPr>
              <a:t>）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FBE64B-CEA1-214D-AB7B-6B3F4095DA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76" y="762630"/>
            <a:ext cx="7947756" cy="417824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837037" y="1255812"/>
            <a:ext cx="1296144" cy="50405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prstClr val="black"/>
                </a:solidFill>
              </a:rPr>
              <a:t>產品資料</a:t>
            </a:r>
            <a:endParaRPr lang="en-MY" dirty="0">
              <a:solidFill>
                <a:prstClr val="black"/>
              </a:solidFill>
            </a:endParaRPr>
          </a:p>
        </p:txBody>
      </p:sp>
      <p:cxnSp>
        <p:nvCxnSpPr>
          <p:cNvPr id="5" name="Straight Connector 4"/>
          <p:cNvCxnSpPr>
            <a:endCxn id="2" idx="1"/>
          </p:cNvCxnSpPr>
          <p:nvPr/>
        </p:nvCxnSpPr>
        <p:spPr>
          <a:xfrm>
            <a:off x="3242717" y="1255812"/>
            <a:ext cx="594320" cy="2520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2" idx="1"/>
          </p:cNvCxnSpPr>
          <p:nvPr/>
        </p:nvCxnSpPr>
        <p:spPr>
          <a:xfrm flipV="1">
            <a:off x="3242717" y="1507840"/>
            <a:ext cx="594320" cy="2520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cxnSpLocks/>
            <a:stCxn id="2" idx="3"/>
          </p:cNvCxnSpPr>
          <p:nvPr/>
        </p:nvCxnSpPr>
        <p:spPr>
          <a:xfrm>
            <a:off x="5133181" y="1507840"/>
            <a:ext cx="374923" cy="2520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6084168" y="627534"/>
            <a:ext cx="1296144" cy="50405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prstClr val="black"/>
                </a:solidFill>
              </a:rPr>
              <a:t>商店資料</a:t>
            </a:r>
            <a:endParaRPr lang="en-MY" dirty="0">
              <a:solidFill>
                <a:prstClr val="black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H="1">
            <a:off x="5796136" y="879562"/>
            <a:ext cx="288032" cy="3762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2"/>
          </p:cNvCxnSpPr>
          <p:nvPr/>
        </p:nvCxnSpPr>
        <p:spPr>
          <a:xfrm flipH="1">
            <a:off x="2411760" y="1759868"/>
            <a:ext cx="2073349" cy="307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2" idx="2"/>
          </p:cNvCxnSpPr>
          <p:nvPr/>
        </p:nvCxnSpPr>
        <p:spPr>
          <a:xfrm flipH="1">
            <a:off x="3707904" y="1759868"/>
            <a:ext cx="777205" cy="307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251520" y="1913781"/>
            <a:ext cx="8280920" cy="3034233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>
              <a:solidFill>
                <a:prstClr val="black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604448" y="2566802"/>
            <a:ext cx="467544" cy="172819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prstClr val="black"/>
                </a:solidFill>
              </a:rPr>
              <a:t>交易記錄資料</a:t>
            </a:r>
            <a:endParaRPr lang="en-MY" dirty="0">
              <a:solidFill>
                <a:prstClr val="black"/>
              </a:solidFill>
            </a:endParaRPr>
          </a:p>
        </p:txBody>
      </p:sp>
      <p:cxnSp>
        <p:nvCxnSpPr>
          <p:cNvPr id="26" name="Straight Connector 25"/>
          <p:cNvCxnSpPr>
            <a:stCxn id="23" idx="3"/>
            <a:endCxn id="24" idx="1"/>
          </p:cNvCxnSpPr>
          <p:nvPr/>
        </p:nvCxnSpPr>
        <p:spPr>
          <a:xfrm>
            <a:off x="8532440" y="3430898"/>
            <a:ext cx="720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" idx="2"/>
          </p:cNvCxnSpPr>
          <p:nvPr/>
        </p:nvCxnSpPr>
        <p:spPr>
          <a:xfrm>
            <a:off x="4485109" y="1759868"/>
            <a:ext cx="1455043" cy="307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184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F4C4A796-8AEB-7641-8B55-458C4FE2D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528" y="195486"/>
            <a:ext cx="8075107" cy="884466"/>
          </a:xfrm>
        </p:spPr>
        <p:txBody>
          <a:bodyPr/>
          <a:lstStyle/>
          <a:p>
            <a:r>
              <a:rPr lang="zh-Hant" altLang="en-US" dirty="0">
                <a:solidFill>
                  <a:schemeClr val="tx1"/>
                </a:solidFill>
              </a:rPr>
              <a:t>藍圖</a:t>
            </a:r>
            <a:r>
              <a:rPr lang="zh-CN" altLang="en-US" dirty="0">
                <a:solidFill>
                  <a:schemeClr val="tx1"/>
                </a:solidFill>
              </a:rPr>
              <a:t>（</a:t>
            </a:r>
            <a:r>
              <a:rPr lang="zh-TW" altLang="en-US" dirty="0">
                <a:solidFill>
                  <a:schemeClr val="tx1"/>
                </a:solidFill>
              </a:rPr>
              <a:t>今日銷售記錄</a:t>
            </a:r>
            <a:r>
              <a:rPr lang="zh-CN" altLang="en-US" dirty="0">
                <a:solidFill>
                  <a:schemeClr val="tx1"/>
                </a:solidFill>
              </a:rPr>
              <a:t>）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B98854-BABA-024F-B1D2-B8129D7C9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203598"/>
            <a:ext cx="8316416" cy="363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362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309</Words>
  <Application>Microsoft Macintosh PowerPoint</Application>
  <PresentationFormat>On-screen Show (16:9)</PresentationFormat>
  <Paragraphs>54</Paragraphs>
  <Slides>20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等线</vt:lpstr>
      <vt:lpstr>맑은 고딕</vt:lpstr>
      <vt:lpstr>PMingLiU</vt:lpstr>
      <vt:lpstr>PMingLiU</vt:lpstr>
      <vt:lpstr>宋体</vt:lpstr>
      <vt:lpstr>宋体</vt:lpstr>
      <vt:lpstr>Arial</vt:lpstr>
      <vt:lpstr>Calibri</vt:lpstr>
      <vt:lpstr>Times New Roman</vt:lpstr>
      <vt:lpstr>Office Theme</vt:lpstr>
      <vt:lpstr>Custom Design</vt:lpstr>
      <vt:lpstr>Document</vt:lpstr>
      <vt:lpstr>PowerPoint Presentation</vt:lpstr>
      <vt:lpstr>PowerPoint Presentation</vt:lpstr>
      <vt:lpstr>環境圖</vt:lpstr>
      <vt:lpstr>流程圖 (一)</vt:lpstr>
      <vt:lpstr>流程圖 (二)</vt:lpstr>
      <vt:lpstr>藍圖</vt:lpstr>
      <vt:lpstr>藍圖（單個商品銷售記錄）</vt:lpstr>
      <vt:lpstr>藍圖（單個商品銷售記錄）</vt:lpstr>
      <vt:lpstr>藍圖（今日銷售記錄）</vt:lpstr>
      <vt:lpstr>藍圖</vt:lpstr>
      <vt:lpstr>資料流向表 （切換買賣）</vt:lpstr>
      <vt:lpstr>PowerPoint Presentation</vt:lpstr>
      <vt:lpstr>切換買賣管理之第零階DFD </vt:lpstr>
      <vt:lpstr>資料流向表（顯示銷售紀錄）</vt:lpstr>
      <vt:lpstr>PowerPoint Presentation</vt:lpstr>
      <vt:lpstr>PowerPoint Presentation</vt:lpstr>
      <vt:lpstr>結構圖</vt:lpstr>
      <vt:lpstr>結構圖（切換買賣管理）</vt:lpstr>
      <vt:lpstr>結構圖（銷售記錄管理）</vt:lpstr>
      <vt:lpstr>THE  END</vt:lpstr>
    </vt:vector>
  </TitlesOfParts>
  <Company>Microsoft Corporation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Microsoft Office User</cp:lastModifiedBy>
  <cp:revision>65</cp:revision>
  <dcterms:created xsi:type="dcterms:W3CDTF">2014-04-01T16:27:38Z</dcterms:created>
  <dcterms:modified xsi:type="dcterms:W3CDTF">2018-04-25T17:25:06Z</dcterms:modified>
</cp:coreProperties>
</file>

<file path=docProps/thumbnail.jpeg>
</file>